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33" d="100"/>
          <a:sy n="33" d="100"/>
        </p:scale>
        <p:origin x="-1363" y="-3245"/>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E9525-1C40-4FA5-BC4A-4348940684A8}" type="datetimeFigureOut">
              <a:rPr lang="en-US" smtClean="0"/>
              <a:t>7/12/2019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07C61-6AAB-48E3-9BB2-3B473B601EE3}" type="slidenum">
              <a:rPr lang="en-US" smtClean="0"/>
              <a:t>‹#›</a:t>
            </a:fld>
            <a:endParaRPr lang="en-US"/>
          </a:p>
        </p:txBody>
      </p:sp>
    </p:spTree>
    <p:extLst>
      <p:ext uri="{BB962C8B-B14F-4D97-AF65-F5344CB8AC3E}">
        <p14:creationId xmlns:p14="http://schemas.microsoft.com/office/powerpoint/2010/main" val="1482981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707C61-6AAB-48E3-9BB2-3B473B601EE3}" type="slidenum">
              <a:rPr lang="en-US" smtClean="0"/>
              <a:t>1</a:t>
            </a:fld>
            <a:endParaRPr lang="en-US"/>
          </a:p>
        </p:txBody>
      </p:sp>
    </p:spTree>
    <p:extLst>
      <p:ext uri="{BB962C8B-B14F-4D97-AF65-F5344CB8AC3E}">
        <p14:creationId xmlns:p14="http://schemas.microsoft.com/office/powerpoint/2010/main" val="1808489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D72544-D606-D946-9BDC-7C846AC5A514}"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122573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72544-D606-D946-9BDC-7C846AC5A514}"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332845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72544-D606-D946-9BDC-7C846AC5A514}"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230099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72544-D606-D946-9BDC-7C846AC5A514}"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56126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D72544-D606-D946-9BDC-7C846AC5A514}"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5144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D72544-D606-D946-9BDC-7C846AC5A514}"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235155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D72544-D606-D946-9BDC-7C846AC5A514}" type="datetimeFigureOut">
              <a:rPr lang="en-US" smtClean="0"/>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61213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D72544-D606-D946-9BDC-7C846AC5A514}" type="datetimeFigureOut">
              <a:rPr lang="en-US" smtClean="0"/>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66100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72544-D606-D946-9BDC-7C846AC5A514}" type="datetimeFigureOut">
              <a:rPr lang="en-US" smtClean="0"/>
              <a:t>7/12/2019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4288488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D72544-D606-D946-9BDC-7C846AC5A514}"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213507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D72544-D606-D946-9BDC-7C846AC5A514}"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D62ED-904F-DB43-BA07-8988C64F202F}" type="slidenum">
              <a:rPr lang="en-US" smtClean="0"/>
              <a:t>‹#›</a:t>
            </a:fld>
            <a:endParaRPr lang="en-US"/>
          </a:p>
        </p:txBody>
      </p:sp>
    </p:spTree>
    <p:extLst>
      <p:ext uri="{BB962C8B-B14F-4D97-AF65-F5344CB8AC3E}">
        <p14:creationId xmlns:p14="http://schemas.microsoft.com/office/powerpoint/2010/main" val="34759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1FD72544-D606-D946-9BDC-7C846AC5A514}" type="datetimeFigureOut">
              <a:rPr lang="en-US" smtClean="0"/>
              <a:t>7/12/2019</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65D62ED-904F-DB43-BA07-8988C64F202F}" type="slidenum">
              <a:rPr lang="en-US" smtClean="0"/>
              <a:t>‹#›</a:t>
            </a:fld>
            <a:endParaRPr lang="en-US"/>
          </a:p>
        </p:txBody>
      </p:sp>
    </p:spTree>
    <p:extLst>
      <p:ext uri="{BB962C8B-B14F-4D97-AF65-F5344CB8AC3E}">
        <p14:creationId xmlns:p14="http://schemas.microsoft.com/office/powerpoint/2010/main" val="1393161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2570" y="134821"/>
            <a:ext cx="42949030" cy="4936736"/>
          </a:xfrm>
          <a:prstGeom prst="rect">
            <a:avLst/>
          </a:prstGeom>
        </p:spPr>
        <p:style>
          <a:lnRef idx="2">
            <a:schemeClr val="dk1"/>
          </a:lnRef>
          <a:fillRef idx="1">
            <a:schemeClr val="lt1"/>
          </a:fillRef>
          <a:effectRef idx="0">
            <a:schemeClr val="dk1"/>
          </a:effectRef>
          <a:fontRef idx="minor">
            <a:schemeClr val="dk1"/>
          </a:fontRef>
        </p:style>
        <p:txBody>
          <a:bodyPr wrap="square" lIns="438912" tIns="219456" rIns="438912" bIns="219456" rtlCol="0">
            <a:spAutoFit/>
          </a:bodyPr>
          <a:lstStyle/>
          <a:p>
            <a:pPr algn="ctr"/>
            <a:r>
              <a:rPr lang="en-US" sz="10000" b="1" dirty="0"/>
              <a:t>Web Application for IoT Based Fall Detection System</a:t>
            </a:r>
          </a:p>
          <a:p>
            <a:pPr algn="ctr"/>
            <a:r>
              <a:rPr lang="en-US" sz="4800" dirty="0"/>
              <a:t>Sachin Raja</a:t>
            </a:r>
          </a:p>
          <a:p>
            <a:pPr algn="ctr"/>
            <a:r>
              <a:rPr lang="en-US" sz="4800" dirty="0"/>
              <a:t>Advisors: Dr. </a:t>
            </a:r>
            <a:r>
              <a:rPr lang="en-US" sz="4800" dirty="0" err="1"/>
              <a:t>Jafar</a:t>
            </a:r>
            <a:r>
              <a:rPr lang="en-US" sz="4800" dirty="0"/>
              <a:t> </a:t>
            </a:r>
            <a:r>
              <a:rPr lang="en-US" sz="4800" dirty="0" err="1"/>
              <a:t>Saniie</a:t>
            </a:r>
            <a:endParaRPr lang="en-US" sz="4800" dirty="0"/>
          </a:p>
          <a:p>
            <a:pPr algn="ctr"/>
            <a:r>
              <a:rPr lang="en-US" sz="4800" dirty="0"/>
              <a:t>Department of Electrical and Computer Engineering,</a:t>
            </a:r>
          </a:p>
          <a:p>
            <a:pPr algn="ctr"/>
            <a:r>
              <a:rPr lang="en-US" sz="4800" dirty="0"/>
              <a:t> Embedded Computing and Signal Processing Research Laboratory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118" y="3070040"/>
            <a:ext cx="5912010" cy="1479880"/>
          </a:xfrm>
          <a:prstGeom prst="rect">
            <a:avLst/>
          </a:prstGeom>
        </p:spPr>
      </p:pic>
      <p:sp>
        <p:nvSpPr>
          <p:cNvPr id="8" name="TextBox 7"/>
          <p:cNvSpPr txBox="1"/>
          <p:nvPr/>
        </p:nvSpPr>
        <p:spPr>
          <a:xfrm>
            <a:off x="35328276" y="17870480"/>
            <a:ext cx="184666" cy="1415772"/>
          </a:xfrm>
          <a:prstGeom prst="rect">
            <a:avLst/>
          </a:prstGeom>
          <a:noFill/>
        </p:spPr>
        <p:txBody>
          <a:bodyPr wrap="none" rtlCol="0">
            <a:spAutoFit/>
          </a:bodyPr>
          <a:lstStyle/>
          <a:p>
            <a:endParaRPr lang="en-US" dirty="0"/>
          </a:p>
        </p:txBody>
      </p:sp>
      <p:pic>
        <p:nvPicPr>
          <p:cNvPr id="7" name="Google Shape;88;p13">
            <a:extLst>
              <a:ext uri="{FF2B5EF4-FFF2-40B4-BE49-F238E27FC236}">
                <a16:creationId xmlns:a16="http://schemas.microsoft.com/office/drawing/2014/main" id="{296A6607-BF7E-444E-AE17-5D071BE07234}"/>
              </a:ext>
            </a:extLst>
          </p:cNvPr>
          <p:cNvPicPr preferRelativeResize="0"/>
          <p:nvPr/>
        </p:nvPicPr>
        <p:blipFill rotWithShape="1">
          <a:blip r:embed="rId4">
            <a:alphaModFix/>
          </a:blip>
          <a:srcRect/>
          <a:stretch/>
        </p:blipFill>
        <p:spPr>
          <a:xfrm>
            <a:off x="32264976" y="2876587"/>
            <a:ext cx="9804226" cy="1415775"/>
          </a:xfrm>
          <a:prstGeom prst="rect">
            <a:avLst/>
          </a:prstGeom>
          <a:noFill/>
          <a:ln>
            <a:noFill/>
          </a:ln>
        </p:spPr>
      </p:pic>
      <p:sp>
        <p:nvSpPr>
          <p:cNvPr id="3" name="Rectangle 2">
            <a:extLst>
              <a:ext uri="{FF2B5EF4-FFF2-40B4-BE49-F238E27FC236}">
                <a16:creationId xmlns:a16="http://schemas.microsoft.com/office/drawing/2014/main" id="{2562A272-EEAD-4F88-B081-A2CBE090E22D}"/>
              </a:ext>
            </a:extLst>
          </p:cNvPr>
          <p:cNvSpPr/>
          <p:nvPr/>
        </p:nvSpPr>
        <p:spPr>
          <a:xfrm>
            <a:off x="304799" y="5105400"/>
            <a:ext cx="13989469"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Abstract</a:t>
            </a:r>
          </a:p>
        </p:txBody>
      </p:sp>
      <p:sp>
        <p:nvSpPr>
          <p:cNvPr id="64" name="Rectangle 63">
            <a:extLst>
              <a:ext uri="{FF2B5EF4-FFF2-40B4-BE49-F238E27FC236}">
                <a16:creationId xmlns:a16="http://schemas.microsoft.com/office/drawing/2014/main" id="{118B3D81-9AFB-430A-9CAB-F553697D253F}"/>
              </a:ext>
            </a:extLst>
          </p:cNvPr>
          <p:cNvSpPr/>
          <p:nvPr/>
        </p:nvSpPr>
        <p:spPr>
          <a:xfrm>
            <a:off x="332570" y="6586583"/>
            <a:ext cx="13961697" cy="722928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buClr>
                <a:schemeClr val="dk1"/>
              </a:buClr>
              <a:buSzPts val="1100"/>
            </a:pPr>
            <a:r>
              <a:rPr lang="en-US" sz="3200" dirty="0">
                <a:solidFill>
                  <a:schemeClr val="dk1"/>
                </a:solidFill>
              </a:rPr>
              <a:t>In general most of the people want to have an independent life and live on themselves, especially patients. It is essential to monitor their vital signs, health and safety. </a:t>
            </a:r>
            <a:r>
              <a:rPr lang="en-US" sz="3200" b="1" dirty="0">
                <a:solidFill>
                  <a:schemeClr val="dk1"/>
                </a:solidFill>
              </a:rPr>
              <a:t>Internet of Things (IoT)</a:t>
            </a:r>
            <a:r>
              <a:rPr lang="en-US" sz="3200" dirty="0">
                <a:solidFill>
                  <a:schemeClr val="dk1"/>
                </a:solidFill>
              </a:rPr>
              <a:t> has provides better access to monitor the data remotely. If the person has had a fall at a remote location, it’s a tedious task to  find the patient. So the </a:t>
            </a:r>
            <a:r>
              <a:rPr lang="en-US" sz="3200" b="1" dirty="0">
                <a:solidFill>
                  <a:schemeClr val="dk1"/>
                </a:solidFill>
              </a:rPr>
              <a:t>location of a fall </a:t>
            </a:r>
            <a:r>
              <a:rPr lang="en-US" sz="3200" dirty="0">
                <a:solidFill>
                  <a:schemeClr val="dk1"/>
                </a:solidFill>
              </a:rPr>
              <a:t>of a patient is also important along with the detection of a fall. This can be done by </a:t>
            </a:r>
          </a:p>
          <a:p>
            <a:pPr marL="457200" lvl="0" indent="-457200" algn="just">
              <a:buClr>
                <a:schemeClr val="dk1"/>
              </a:buClr>
              <a:buSzPts val="1100"/>
              <a:buFont typeface="Arial" panose="020B0604020202020204" pitchFamily="34" charset="0"/>
              <a:buChar char="•"/>
            </a:pPr>
            <a:r>
              <a:rPr lang="en-US" sz="3200" dirty="0">
                <a:solidFill>
                  <a:schemeClr val="dk1"/>
                </a:solidFill>
              </a:rPr>
              <a:t>The body sensors that are connected to the internet and the data from these sensors along with the location is saved on the database.</a:t>
            </a:r>
          </a:p>
          <a:p>
            <a:pPr marL="457200" lvl="0" indent="-457200" algn="just">
              <a:buClr>
                <a:schemeClr val="dk1"/>
              </a:buClr>
              <a:buSzPts val="1100"/>
              <a:buFont typeface="Arial" panose="020B0604020202020204" pitchFamily="34" charset="0"/>
              <a:buChar char="•"/>
            </a:pPr>
            <a:r>
              <a:rPr lang="en-US" sz="3200" dirty="0">
                <a:solidFill>
                  <a:schemeClr val="dk1"/>
                </a:solidFill>
              </a:rPr>
              <a:t> It is then analyzed and interpreted through a website. </a:t>
            </a:r>
          </a:p>
          <a:p>
            <a:pPr lvl="0" algn="just">
              <a:buClr>
                <a:schemeClr val="dk1"/>
              </a:buClr>
              <a:buSzPts val="1100"/>
            </a:pPr>
            <a:r>
              <a:rPr lang="en-US" sz="3200" dirty="0">
                <a:solidFill>
                  <a:schemeClr val="dk1"/>
                </a:solidFill>
              </a:rPr>
              <a:t>In this project we monitor the vital data of a person through a website created and provides a  remote system for </a:t>
            </a:r>
            <a:r>
              <a:rPr lang="en-US" sz="3200" b="1" dirty="0">
                <a:solidFill>
                  <a:schemeClr val="dk1"/>
                </a:solidFill>
              </a:rPr>
              <a:t>alerting</a:t>
            </a:r>
            <a:r>
              <a:rPr lang="en-US" sz="3200" dirty="0">
                <a:solidFill>
                  <a:schemeClr val="dk1"/>
                </a:solidFill>
              </a:rPr>
              <a:t> and </a:t>
            </a:r>
            <a:r>
              <a:rPr lang="en-US" sz="3200" b="1" dirty="0">
                <a:solidFill>
                  <a:schemeClr val="dk1"/>
                </a:solidFill>
              </a:rPr>
              <a:t>detecting dangerous falls </a:t>
            </a:r>
            <a:r>
              <a:rPr lang="en-US" sz="3200" dirty="0">
                <a:solidFill>
                  <a:schemeClr val="dk1"/>
                </a:solidFill>
              </a:rPr>
              <a:t>of the patient to the physician. With the help of data analysis we analyze the vital information of the patient along with the location of the patient and trigger an email to the physician so that proper actions can be taken at the right time.  </a:t>
            </a:r>
          </a:p>
        </p:txBody>
      </p:sp>
      <p:sp>
        <p:nvSpPr>
          <p:cNvPr id="66" name="Rectangle 65">
            <a:extLst>
              <a:ext uri="{FF2B5EF4-FFF2-40B4-BE49-F238E27FC236}">
                <a16:creationId xmlns:a16="http://schemas.microsoft.com/office/drawing/2014/main" id="{48F659FC-6190-4584-960A-FE09CBCA5369}"/>
              </a:ext>
            </a:extLst>
          </p:cNvPr>
          <p:cNvSpPr/>
          <p:nvPr/>
        </p:nvSpPr>
        <p:spPr>
          <a:xfrm>
            <a:off x="29341905" y="17387400"/>
            <a:ext cx="14345418"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Conclusion</a:t>
            </a:r>
          </a:p>
        </p:txBody>
      </p:sp>
      <p:sp>
        <p:nvSpPr>
          <p:cNvPr id="23" name="Rectangle 22">
            <a:extLst>
              <a:ext uri="{FF2B5EF4-FFF2-40B4-BE49-F238E27FC236}">
                <a16:creationId xmlns:a16="http://schemas.microsoft.com/office/drawing/2014/main" id="{CF971BEC-A8D3-43B0-8EAC-FE11E1FAD0F1}"/>
              </a:ext>
            </a:extLst>
          </p:cNvPr>
          <p:cNvSpPr/>
          <p:nvPr/>
        </p:nvSpPr>
        <p:spPr>
          <a:xfrm>
            <a:off x="304798" y="13819367"/>
            <a:ext cx="13989470"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Objectives</a:t>
            </a:r>
          </a:p>
        </p:txBody>
      </p:sp>
      <p:sp>
        <p:nvSpPr>
          <p:cNvPr id="24" name="Rectangle 23">
            <a:extLst>
              <a:ext uri="{FF2B5EF4-FFF2-40B4-BE49-F238E27FC236}">
                <a16:creationId xmlns:a16="http://schemas.microsoft.com/office/drawing/2014/main" id="{8E513692-80CC-4A88-BC09-D7836B1F32B9}"/>
              </a:ext>
            </a:extLst>
          </p:cNvPr>
          <p:cNvSpPr/>
          <p:nvPr/>
        </p:nvSpPr>
        <p:spPr>
          <a:xfrm>
            <a:off x="304799" y="15223501"/>
            <a:ext cx="13991469" cy="14789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95300" lvl="0" indent="-457200">
              <a:buClr>
                <a:schemeClr val="dk1"/>
              </a:buClr>
              <a:buSzPts val="3000"/>
              <a:buFont typeface="Arial" panose="020B0604020202020204" pitchFamily="34" charset="0"/>
              <a:buChar char="•"/>
            </a:pPr>
            <a:r>
              <a:rPr lang="en-US" sz="3200" b="1" dirty="0">
                <a:solidFill>
                  <a:schemeClr val="dk1"/>
                </a:solidFill>
                <a:ea typeface="Calibri"/>
                <a:cs typeface="Calibri"/>
                <a:sym typeface="Calibri"/>
              </a:rPr>
              <a:t>Detect falls, false fall alarms</a:t>
            </a:r>
            <a:r>
              <a:rPr lang="en-US" sz="3200" dirty="0">
                <a:solidFill>
                  <a:schemeClr val="dk1"/>
                </a:solidFill>
                <a:ea typeface="Calibri"/>
                <a:cs typeface="Calibri"/>
                <a:sym typeface="Calibri"/>
              </a:rPr>
              <a:t> and the </a:t>
            </a:r>
            <a:r>
              <a:rPr lang="en-US" sz="3200" b="1" dirty="0">
                <a:solidFill>
                  <a:schemeClr val="dk1"/>
                </a:solidFill>
                <a:ea typeface="Calibri"/>
                <a:cs typeface="Calibri"/>
                <a:sym typeface="Calibri"/>
              </a:rPr>
              <a:t>location</a:t>
            </a:r>
            <a:r>
              <a:rPr lang="en-US" sz="3200" dirty="0">
                <a:solidFill>
                  <a:schemeClr val="dk1"/>
                </a:solidFill>
                <a:ea typeface="Calibri"/>
                <a:cs typeface="Calibri"/>
                <a:sym typeface="Calibri"/>
              </a:rPr>
              <a:t> of the fall</a:t>
            </a:r>
          </a:p>
          <a:p>
            <a:pPr marL="495300" lvl="0" indent="-457200">
              <a:buClr>
                <a:schemeClr val="dk1"/>
              </a:buClr>
              <a:buSzPts val="3000"/>
              <a:buFont typeface="Arial" panose="020B0604020202020204" pitchFamily="34" charset="0"/>
              <a:buChar char="•"/>
            </a:pPr>
            <a:r>
              <a:rPr lang="en-US" sz="3200" dirty="0">
                <a:solidFill>
                  <a:schemeClr val="dk1"/>
                </a:solidFill>
                <a:ea typeface="Calibri"/>
                <a:cs typeface="Calibri"/>
                <a:sym typeface="Calibri"/>
              </a:rPr>
              <a:t>Creating a </a:t>
            </a:r>
            <a:r>
              <a:rPr lang="en-US" sz="3200" b="1" dirty="0">
                <a:solidFill>
                  <a:schemeClr val="dk1"/>
                </a:solidFill>
                <a:ea typeface="Calibri"/>
                <a:cs typeface="Calibri"/>
                <a:sym typeface="Calibri"/>
              </a:rPr>
              <a:t>website </a:t>
            </a:r>
            <a:r>
              <a:rPr lang="en-US" sz="3200" dirty="0">
                <a:solidFill>
                  <a:schemeClr val="dk1"/>
                </a:solidFill>
                <a:ea typeface="Calibri"/>
                <a:cs typeface="Calibri"/>
                <a:sym typeface="Calibri"/>
              </a:rPr>
              <a:t>to </a:t>
            </a:r>
            <a:r>
              <a:rPr lang="en-US" sz="3200" b="1" dirty="0">
                <a:solidFill>
                  <a:schemeClr val="dk1"/>
                </a:solidFill>
                <a:ea typeface="Calibri"/>
                <a:cs typeface="Calibri"/>
                <a:sym typeface="Calibri"/>
              </a:rPr>
              <a:t>store</a:t>
            </a:r>
            <a:r>
              <a:rPr lang="en-US" sz="3200" dirty="0">
                <a:solidFill>
                  <a:schemeClr val="dk1"/>
                </a:solidFill>
                <a:ea typeface="Calibri"/>
                <a:cs typeface="Calibri"/>
                <a:sym typeface="Calibri"/>
              </a:rPr>
              <a:t>, </a:t>
            </a:r>
            <a:r>
              <a:rPr lang="en-US" sz="3200" b="1" dirty="0">
                <a:solidFill>
                  <a:schemeClr val="dk1"/>
                </a:solidFill>
                <a:ea typeface="Calibri"/>
                <a:cs typeface="Calibri"/>
                <a:sym typeface="Calibri"/>
              </a:rPr>
              <a:t>collect</a:t>
            </a:r>
            <a:r>
              <a:rPr lang="en-US" sz="3200" dirty="0">
                <a:solidFill>
                  <a:schemeClr val="dk1"/>
                </a:solidFill>
                <a:ea typeface="Calibri"/>
                <a:cs typeface="Calibri"/>
                <a:sym typeface="Calibri"/>
              </a:rPr>
              <a:t>, and </a:t>
            </a:r>
            <a:r>
              <a:rPr lang="en-US" sz="3200" b="1" dirty="0">
                <a:solidFill>
                  <a:schemeClr val="dk1"/>
                </a:solidFill>
                <a:ea typeface="Calibri"/>
                <a:cs typeface="Calibri"/>
                <a:sym typeface="Calibri"/>
              </a:rPr>
              <a:t>display </a:t>
            </a:r>
            <a:r>
              <a:rPr lang="en-US" sz="3200" dirty="0">
                <a:solidFill>
                  <a:schemeClr val="dk1"/>
                </a:solidFill>
                <a:ea typeface="Calibri"/>
                <a:cs typeface="Calibri"/>
                <a:sym typeface="Calibri"/>
              </a:rPr>
              <a:t>the collected data </a:t>
            </a:r>
          </a:p>
        </p:txBody>
      </p:sp>
      <p:sp>
        <p:nvSpPr>
          <p:cNvPr id="25" name="Rectangle 24">
            <a:extLst>
              <a:ext uri="{FF2B5EF4-FFF2-40B4-BE49-F238E27FC236}">
                <a16:creationId xmlns:a16="http://schemas.microsoft.com/office/drawing/2014/main" id="{7A712052-82B6-4083-B2E5-FF649B8720A5}"/>
              </a:ext>
            </a:extLst>
          </p:cNvPr>
          <p:cNvSpPr/>
          <p:nvPr/>
        </p:nvSpPr>
        <p:spPr>
          <a:xfrm>
            <a:off x="304799" y="16764000"/>
            <a:ext cx="13998918"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System Design &amp; Hardware</a:t>
            </a:r>
          </a:p>
        </p:txBody>
      </p:sp>
      <p:sp>
        <p:nvSpPr>
          <p:cNvPr id="27" name="Rectangle 26">
            <a:extLst>
              <a:ext uri="{FF2B5EF4-FFF2-40B4-BE49-F238E27FC236}">
                <a16:creationId xmlns:a16="http://schemas.microsoft.com/office/drawing/2014/main" id="{190AF600-AFE5-40CE-9017-0F205850A22B}"/>
              </a:ext>
            </a:extLst>
          </p:cNvPr>
          <p:cNvSpPr/>
          <p:nvPr/>
        </p:nvSpPr>
        <p:spPr>
          <a:xfrm>
            <a:off x="29394213" y="5178838"/>
            <a:ext cx="14268387" cy="1418462"/>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Location Determination</a:t>
            </a:r>
          </a:p>
        </p:txBody>
      </p:sp>
      <p:sp>
        <p:nvSpPr>
          <p:cNvPr id="28" name="Rectangle 27">
            <a:extLst>
              <a:ext uri="{FF2B5EF4-FFF2-40B4-BE49-F238E27FC236}">
                <a16:creationId xmlns:a16="http://schemas.microsoft.com/office/drawing/2014/main" id="{916A299A-7813-4FA1-BBDD-604F429502E7}"/>
              </a:ext>
            </a:extLst>
          </p:cNvPr>
          <p:cNvSpPr/>
          <p:nvPr/>
        </p:nvSpPr>
        <p:spPr>
          <a:xfrm>
            <a:off x="14478000" y="22555200"/>
            <a:ext cx="14660880"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Database Organization</a:t>
            </a:r>
          </a:p>
        </p:txBody>
      </p:sp>
      <p:sp>
        <p:nvSpPr>
          <p:cNvPr id="29" name="Rectangle 28">
            <a:extLst>
              <a:ext uri="{FF2B5EF4-FFF2-40B4-BE49-F238E27FC236}">
                <a16:creationId xmlns:a16="http://schemas.microsoft.com/office/drawing/2014/main" id="{20F3582A-FCD1-4A85-8C26-17C7767DE9A2}"/>
              </a:ext>
            </a:extLst>
          </p:cNvPr>
          <p:cNvSpPr/>
          <p:nvPr/>
        </p:nvSpPr>
        <p:spPr>
          <a:xfrm>
            <a:off x="14441484" y="5105400"/>
            <a:ext cx="14743115"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 - Application</a:t>
            </a:r>
          </a:p>
        </p:txBody>
      </p:sp>
      <p:sp>
        <p:nvSpPr>
          <p:cNvPr id="30" name="Rectangle 29">
            <a:extLst>
              <a:ext uri="{FF2B5EF4-FFF2-40B4-BE49-F238E27FC236}">
                <a16:creationId xmlns:a16="http://schemas.microsoft.com/office/drawing/2014/main" id="{9BCEED17-4461-4AA1-9081-1FF1863DE8E1}"/>
              </a:ext>
            </a:extLst>
          </p:cNvPr>
          <p:cNvSpPr/>
          <p:nvPr/>
        </p:nvSpPr>
        <p:spPr>
          <a:xfrm>
            <a:off x="29382719" y="29779671"/>
            <a:ext cx="14306419"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Acknowledgements</a:t>
            </a:r>
          </a:p>
        </p:txBody>
      </p:sp>
      <p:sp>
        <p:nvSpPr>
          <p:cNvPr id="31" name="Rectangle 30">
            <a:extLst>
              <a:ext uri="{FF2B5EF4-FFF2-40B4-BE49-F238E27FC236}">
                <a16:creationId xmlns:a16="http://schemas.microsoft.com/office/drawing/2014/main" id="{14879989-62AD-41A2-8CA5-349BC8ADB873}"/>
              </a:ext>
            </a:extLst>
          </p:cNvPr>
          <p:cNvSpPr/>
          <p:nvPr/>
        </p:nvSpPr>
        <p:spPr>
          <a:xfrm>
            <a:off x="29346451" y="26306115"/>
            <a:ext cx="14310064"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Future Work</a:t>
            </a:r>
          </a:p>
        </p:txBody>
      </p:sp>
      <p:sp>
        <p:nvSpPr>
          <p:cNvPr id="32" name="Rectangle 31">
            <a:extLst>
              <a:ext uri="{FF2B5EF4-FFF2-40B4-BE49-F238E27FC236}">
                <a16:creationId xmlns:a16="http://schemas.microsoft.com/office/drawing/2014/main" id="{61309484-3F8A-496F-A56D-6D620B093629}"/>
              </a:ext>
            </a:extLst>
          </p:cNvPr>
          <p:cNvSpPr/>
          <p:nvPr/>
        </p:nvSpPr>
        <p:spPr>
          <a:xfrm>
            <a:off x="29346451" y="22343715"/>
            <a:ext cx="14351207"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References</a:t>
            </a:r>
          </a:p>
        </p:txBody>
      </p:sp>
      <p:pic>
        <p:nvPicPr>
          <p:cNvPr id="2" name="Picture 1">
            <a:extLst>
              <a:ext uri="{FF2B5EF4-FFF2-40B4-BE49-F238E27FC236}">
                <a16:creationId xmlns:a16="http://schemas.microsoft.com/office/drawing/2014/main" id="{BB4FBB74-BAEE-4ABA-A0AD-DEE9DF0CD090}"/>
              </a:ext>
            </a:extLst>
          </p:cNvPr>
          <p:cNvPicPr>
            <a:picLocks noChangeAspect="1"/>
          </p:cNvPicPr>
          <p:nvPr/>
        </p:nvPicPr>
        <p:blipFill>
          <a:blip r:embed="rId5"/>
          <a:stretch>
            <a:fillRect/>
          </a:stretch>
        </p:blipFill>
        <p:spPr>
          <a:xfrm>
            <a:off x="304611" y="18179700"/>
            <a:ext cx="5246242" cy="4746868"/>
          </a:xfrm>
          <a:prstGeom prst="rect">
            <a:avLst/>
          </a:prstGeom>
        </p:spPr>
      </p:pic>
      <p:pic>
        <p:nvPicPr>
          <p:cNvPr id="9" name="Picture 8">
            <a:extLst>
              <a:ext uri="{FF2B5EF4-FFF2-40B4-BE49-F238E27FC236}">
                <a16:creationId xmlns:a16="http://schemas.microsoft.com/office/drawing/2014/main" id="{ACD96638-83F7-4622-AFDE-CF86ECAC4650}"/>
              </a:ext>
            </a:extLst>
          </p:cNvPr>
          <p:cNvPicPr>
            <a:picLocks noChangeAspect="1"/>
          </p:cNvPicPr>
          <p:nvPr/>
        </p:nvPicPr>
        <p:blipFill>
          <a:blip r:embed="rId6"/>
          <a:stretch>
            <a:fillRect/>
          </a:stretch>
        </p:blipFill>
        <p:spPr>
          <a:xfrm>
            <a:off x="8080622" y="18218760"/>
            <a:ext cx="6176748" cy="4754685"/>
          </a:xfrm>
          <a:prstGeom prst="rect">
            <a:avLst/>
          </a:prstGeom>
        </p:spPr>
      </p:pic>
      <p:pic>
        <p:nvPicPr>
          <p:cNvPr id="10" name="Picture 9">
            <a:extLst>
              <a:ext uri="{FF2B5EF4-FFF2-40B4-BE49-F238E27FC236}">
                <a16:creationId xmlns:a16="http://schemas.microsoft.com/office/drawing/2014/main" id="{E419099F-93CC-46FD-A4DB-A771FA27FEA9}"/>
              </a:ext>
            </a:extLst>
          </p:cNvPr>
          <p:cNvPicPr>
            <a:picLocks noChangeAspect="1"/>
          </p:cNvPicPr>
          <p:nvPr/>
        </p:nvPicPr>
        <p:blipFill>
          <a:blip r:embed="rId7"/>
          <a:stretch>
            <a:fillRect/>
          </a:stretch>
        </p:blipFill>
        <p:spPr>
          <a:xfrm rot="16200000">
            <a:off x="4450487" y="19325724"/>
            <a:ext cx="4754684" cy="2521853"/>
          </a:xfrm>
          <a:prstGeom prst="rect">
            <a:avLst/>
          </a:prstGeom>
        </p:spPr>
      </p:pic>
      <p:sp>
        <p:nvSpPr>
          <p:cNvPr id="37" name="Google Shape;120;p13">
            <a:extLst>
              <a:ext uri="{FF2B5EF4-FFF2-40B4-BE49-F238E27FC236}">
                <a16:creationId xmlns:a16="http://schemas.microsoft.com/office/drawing/2014/main" id="{BEE60D69-AFD3-4BF3-8534-19676F3F3BBA}"/>
              </a:ext>
            </a:extLst>
          </p:cNvPr>
          <p:cNvSpPr txBox="1"/>
          <p:nvPr/>
        </p:nvSpPr>
        <p:spPr>
          <a:xfrm>
            <a:off x="262011" y="23102915"/>
            <a:ext cx="4758662" cy="14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u="sng" dirty="0"/>
              <a:t>The Thigh Module  </a:t>
            </a:r>
            <a:endParaRPr sz="2500" b="1" u="sng" dirty="0"/>
          </a:p>
          <a:p>
            <a:pPr lvl="0"/>
            <a:r>
              <a:rPr lang="en-US" sz="2500" b="1" dirty="0"/>
              <a:t>Arduino Pro Mini</a:t>
            </a:r>
          </a:p>
          <a:p>
            <a:pPr marL="0" lvl="0" indent="0" algn="l" rtl="0">
              <a:spcBef>
                <a:spcPts val="0"/>
              </a:spcBef>
              <a:spcAft>
                <a:spcPts val="0"/>
              </a:spcAft>
              <a:buNone/>
            </a:pPr>
            <a:r>
              <a:rPr lang="en-US" sz="2500" b="1" dirty="0"/>
              <a:t>ADXL345 - </a:t>
            </a:r>
            <a:r>
              <a:rPr lang="en-US" sz="2500" dirty="0"/>
              <a:t>3-axis accelerometer</a:t>
            </a:r>
            <a:r>
              <a:rPr lang="en-US" sz="2500" b="1" dirty="0"/>
              <a:t> </a:t>
            </a:r>
            <a:endParaRPr sz="2500" b="1" dirty="0"/>
          </a:p>
          <a:p>
            <a:pPr marL="0" lvl="0" indent="0" algn="l" rtl="0">
              <a:spcBef>
                <a:spcPts val="0"/>
              </a:spcBef>
              <a:spcAft>
                <a:spcPts val="0"/>
              </a:spcAft>
              <a:buNone/>
            </a:pPr>
            <a:r>
              <a:rPr lang="en-US" sz="2500" b="1" dirty="0" err="1"/>
              <a:t>XBee</a:t>
            </a:r>
            <a:r>
              <a:rPr lang="en-US" sz="2500" b="1" dirty="0"/>
              <a:t> Module - </a:t>
            </a:r>
            <a:r>
              <a:rPr lang="en-US" sz="2500" dirty="0"/>
              <a:t>Transmits sensor data to the Raspberry Pi</a:t>
            </a:r>
          </a:p>
          <a:p>
            <a:r>
              <a:rPr lang="en-US" sz="2500" dirty="0"/>
              <a:t> </a:t>
            </a:r>
            <a:endParaRPr sz="2500" dirty="0"/>
          </a:p>
        </p:txBody>
      </p:sp>
      <p:pic>
        <p:nvPicPr>
          <p:cNvPr id="38" name="Google Shape;121;p13">
            <a:extLst>
              <a:ext uri="{FF2B5EF4-FFF2-40B4-BE49-F238E27FC236}">
                <a16:creationId xmlns:a16="http://schemas.microsoft.com/office/drawing/2014/main" id="{F6B3D54C-336F-4870-BEC3-6C8550D23FFE}"/>
              </a:ext>
            </a:extLst>
          </p:cNvPr>
          <p:cNvPicPr preferRelativeResize="0"/>
          <p:nvPr/>
        </p:nvPicPr>
        <p:blipFill rotWithShape="1">
          <a:blip r:embed="rId8">
            <a:alphaModFix/>
          </a:blip>
          <a:srcRect/>
          <a:stretch/>
        </p:blipFill>
        <p:spPr>
          <a:xfrm>
            <a:off x="4786202" y="22973445"/>
            <a:ext cx="4229100" cy="2809875"/>
          </a:xfrm>
          <a:prstGeom prst="rect">
            <a:avLst/>
          </a:prstGeom>
          <a:noFill/>
          <a:ln>
            <a:noFill/>
          </a:ln>
        </p:spPr>
      </p:pic>
      <p:sp>
        <p:nvSpPr>
          <p:cNvPr id="39" name="Google Shape;122;p13">
            <a:extLst>
              <a:ext uri="{FF2B5EF4-FFF2-40B4-BE49-F238E27FC236}">
                <a16:creationId xmlns:a16="http://schemas.microsoft.com/office/drawing/2014/main" id="{3BCBF034-4A01-419E-B5DA-0FADDCB082FC}"/>
              </a:ext>
            </a:extLst>
          </p:cNvPr>
          <p:cNvSpPr txBox="1"/>
          <p:nvPr/>
        </p:nvSpPr>
        <p:spPr>
          <a:xfrm>
            <a:off x="3245356" y="25820675"/>
            <a:ext cx="8413244" cy="1309200"/>
          </a:xfrm>
          <a:prstGeom prst="rect">
            <a:avLst/>
          </a:prstGeom>
          <a:noFill/>
          <a:ln>
            <a:noFill/>
          </a:ln>
        </p:spPr>
        <p:txBody>
          <a:bodyPr spcFirstLastPara="1" wrap="square" lIns="91425" tIns="91425" rIns="91425" bIns="91425" anchor="t" anchorCtr="0">
            <a:noAutofit/>
          </a:bodyPr>
          <a:lstStyle/>
          <a:p>
            <a:r>
              <a:rPr lang="en-US" sz="2800" b="1" dirty="0" err="1"/>
              <a:t>XBee</a:t>
            </a:r>
            <a:r>
              <a:rPr lang="en-US" sz="2800" b="1" dirty="0"/>
              <a:t> Module (Up) - </a:t>
            </a:r>
            <a:r>
              <a:rPr lang="en-US" sz="2800" dirty="0"/>
              <a:t>Receiver unit for central coordinator</a:t>
            </a:r>
            <a:r>
              <a:rPr lang="en-US" sz="2800" b="1" dirty="0"/>
              <a:t> </a:t>
            </a:r>
          </a:p>
          <a:p>
            <a:pPr marL="0" lvl="0" indent="0" algn="l" rtl="0">
              <a:spcBef>
                <a:spcPts val="0"/>
              </a:spcBef>
              <a:spcAft>
                <a:spcPts val="0"/>
              </a:spcAft>
              <a:buNone/>
            </a:pPr>
            <a:r>
              <a:rPr lang="en-US" sz="2800" b="1" dirty="0"/>
              <a:t>Raspberry Pi (Down)- </a:t>
            </a:r>
            <a:r>
              <a:rPr lang="en-US" sz="2800" dirty="0"/>
              <a:t>Microcontroller for the Chest unit</a:t>
            </a:r>
            <a:endParaRPr sz="2800" dirty="0"/>
          </a:p>
        </p:txBody>
      </p:sp>
      <p:sp>
        <p:nvSpPr>
          <p:cNvPr id="40" name="Google Shape;130;p13">
            <a:extLst>
              <a:ext uri="{FF2B5EF4-FFF2-40B4-BE49-F238E27FC236}">
                <a16:creationId xmlns:a16="http://schemas.microsoft.com/office/drawing/2014/main" id="{6AF04AE9-22AC-4FBA-8D61-07D08440F871}"/>
              </a:ext>
            </a:extLst>
          </p:cNvPr>
          <p:cNvSpPr txBox="1"/>
          <p:nvPr/>
        </p:nvSpPr>
        <p:spPr>
          <a:xfrm>
            <a:off x="9375120" y="23098902"/>
            <a:ext cx="4882249" cy="1710300"/>
          </a:xfrm>
          <a:prstGeom prst="rect">
            <a:avLst/>
          </a:prstGeom>
          <a:noFill/>
          <a:ln>
            <a:noFill/>
          </a:ln>
        </p:spPr>
        <p:txBody>
          <a:bodyPr spcFirstLastPara="1" wrap="square" lIns="91425" tIns="91425" rIns="91425" bIns="91425" anchor="t" anchorCtr="0">
            <a:noAutofit/>
          </a:bodyPr>
          <a:lstStyle/>
          <a:p>
            <a:pPr lvl="0"/>
            <a:r>
              <a:rPr lang="en-US" sz="2500" b="1" u="sng" dirty="0"/>
              <a:t>The Chest Module</a:t>
            </a:r>
          </a:p>
          <a:p>
            <a:pPr lvl="0"/>
            <a:r>
              <a:rPr lang="en-US" sz="2500" b="1" dirty="0"/>
              <a:t>Arduino Pro Mini </a:t>
            </a:r>
          </a:p>
          <a:p>
            <a:pPr lvl="0"/>
            <a:r>
              <a:rPr lang="en-US" sz="2500" b="1" dirty="0">
                <a:solidFill>
                  <a:schemeClr val="dk1"/>
                </a:solidFill>
              </a:rPr>
              <a:t>L3GD20/LSM303 - </a:t>
            </a:r>
            <a:r>
              <a:rPr lang="en-US" sz="2500" dirty="0">
                <a:solidFill>
                  <a:schemeClr val="dk1"/>
                </a:solidFill>
              </a:rPr>
              <a:t>3-axis gyroscope and 3-axis accelerometer</a:t>
            </a:r>
            <a:r>
              <a:rPr lang="en-US" sz="2500" b="1" dirty="0"/>
              <a:t> </a:t>
            </a:r>
            <a:endParaRPr sz="2500" b="1" dirty="0"/>
          </a:p>
          <a:p>
            <a:pPr marL="0" lvl="0" indent="0" algn="l" rtl="0">
              <a:spcBef>
                <a:spcPts val="0"/>
              </a:spcBef>
              <a:spcAft>
                <a:spcPts val="0"/>
              </a:spcAft>
              <a:buNone/>
            </a:pPr>
            <a:r>
              <a:rPr lang="en-US" sz="2500" b="1" dirty="0" err="1"/>
              <a:t>XBee</a:t>
            </a:r>
            <a:r>
              <a:rPr lang="en-US" sz="2500" b="1" dirty="0"/>
              <a:t> Module - </a:t>
            </a:r>
            <a:r>
              <a:rPr lang="en-US" sz="2500" dirty="0"/>
              <a:t>Transmits sensor data to the </a:t>
            </a:r>
            <a:r>
              <a:rPr lang="en-US" sz="2500" dirty="0" err="1"/>
              <a:t>lRaspberry</a:t>
            </a:r>
            <a:r>
              <a:rPr lang="en-US" sz="2500" dirty="0"/>
              <a:t> Pi</a:t>
            </a:r>
            <a:endParaRPr sz="2500" dirty="0"/>
          </a:p>
        </p:txBody>
      </p:sp>
      <p:sp>
        <p:nvSpPr>
          <p:cNvPr id="42" name="Rectangle 41">
            <a:extLst>
              <a:ext uri="{FF2B5EF4-FFF2-40B4-BE49-F238E27FC236}">
                <a16:creationId xmlns:a16="http://schemas.microsoft.com/office/drawing/2014/main" id="{2FEFCD58-3707-43C9-AE6A-E1DD9620FFBD}"/>
              </a:ext>
            </a:extLst>
          </p:cNvPr>
          <p:cNvSpPr/>
          <p:nvPr/>
        </p:nvSpPr>
        <p:spPr>
          <a:xfrm>
            <a:off x="29394213" y="6580924"/>
            <a:ext cx="14268387" cy="1074911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sz="2700" b="1" dirty="0">
              <a:solidFill>
                <a:schemeClr val="tx1"/>
              </a:solidFill>
            </a:endParaRPr>
          </a:p>
          <a:p>
            <a:pPr lvl="0"/>
            <a:endParaRPr lang="en-US" sz="2700" dirty="0">
              <a:solidFill>
                <a:schemeClr val="tx1"/>
              </a:solidFill>
            </a:endParaRPr>
          </a:p>
          <a:p>
            <a:pPr lvl="0"/>
            <a:r>
              <a:rPr lang="en-US" sz="3200" dirty="0">
                <a:solidFill>
                  <a:schemeClr val="dk1"/>
                </a:solidFill>
              </a:rPr>
              <a:t>For determining the location of the patient a </a:t>
            </a:r>
            <a:r>
              <a:rPr lang="en-US" sz="3200" b="1" dirty="0" err="1">
                <a:solidFill>
                  <a:schemeClr val="dk1"/>
                </a:solidFill>
              </a:rPr>
              <a:t>LocationAPI</a:t>
            </a:r>
            <a:r>
              <a:rPr lang="en-US" sz="3200" dirty="0">
                <a:solidFill>
                  <a:schemeClr val="dk1"/>
                </a:solidFill>
              </a:rPr>
              <a:t> from unwired labs is used.</a:t>
            </a:r>
          </a:p>
          <a:p>
            <a:pPr marL="457200" lvl="0" indent="-457200">
              <a:buFont typeface="Arial" panose="020B0604020202020204" pitchFamily="34" charset="0"/>
              <a:buChar char="•"/>
            </a:pPr>
            <a:r>
              <a:rPr lang="en-US" sz="3200" dirty="0">
                <a:solidFill>
                  <a:schemeClr val="dk1"/>
                </a:solidFill>
              </a:rPr>
              <a:t> This </a:t>
            </a:r>
            <a:r>
              <a:rPr lang="en-US" sz="3200" b="1" dirty="0" err="1">
                <a:solidFill>
                  <a:schemeClr val="dk1"/>
                </a:solidFill>
              </a:rPr>
              <a:t>GeoLocation</a:t>
            </a:r>
            <a:r>
              <a:rPr lang="en-US" sz="3200" b="1" dirty="0">
                <a:solidFill>
                  <a:schemeClr val="dk1"/>
                </a:solidFill>
              </a:rPr>
              <a:t> API </a:t>
            </a:r>
            <a:r>
              <a:rPr lang="en-US" sz="3200" dirty="0">
                <a:solidFill>
                  <a:schemeClr val="dk1"/>
                </a:solidFill>
              </a:rPr>
              <a:t>can locate any </a:t>
            </a:r>
            <a:r>
              <a:rPr lang="en-US" sz="3200" b="1" dirty="0">
                <a:solidFill>
                  <a:schemeClr val="dk1"/>
                </a:solidFill>
              </a:rPr>
              <a:t>IoT</a:t>
            </a:r>
            <a:r>
              <a:rPr lang="en-US" sz="3200" dirty="0">
                <a:solidFill>
                  <a:schemeClr val="dk1"/>
                </a:solidFill>
              </a:rPr>
              <a:t> and other connected devices </a:t>
            </a:r>
            <a:r>
              <a:rPr lang="en-US" sz="3200" b="1" dirty="0">
                <a:solidFill>
                  <a:schemeClr val="dk1"/>
                </a:solidFill>
              </a:rPr>
              <a:t>without a GPS</a:t>
            </a:r>
            <a:r>
              <a:rPr lang="en-US" sz="3200" dirty="0">
                <a:solidFill>
                  <a:schemeClr val="dk1"/>
                </a:solidFill>
              </a:rPr>
              <a:t>.</a:t>
            </a:r>
          </a:p>
          <a:p>
            <a:pPr marL="457200" lvl="0" indent="-457200">
              <a:buFont typeface="Arial" panose="020B0604020202020204" pitchFamily="34" charset="0"/>
              <a:buChar char="•"/>
            </a:pPr>
            <a:r>
              <a:rPr lang="en-US" sz="3200" dirty="0">
                <a:solidFill>
                  <a:schemeClr val="dk1"/>
                </a:solidFill>
              </a:rPr>
              <a:t> Using the cellular and Wi-Fi network nearby the device is located based on the various access points available and the available access points are sent to unwired labs server. </a:t>
            </a:r>
          </a:p>
          <a:p>
            <a:pPr marL="457200" lvl="0" indent="-457200">
              <a:buFont typeface="Arial" panose="020B0604020202020204" pitchFamily="34" charset="0"/>
              <a:buChar char="•"/>
            </a:pPr>
            <a:r>
              <a:rPr lang="en-US" sz="3200" dirty="0">
                <a:solidFill>
                  <a:schemeClr val="dk1"/>
                </a:solidFill>
              </a:rPr>
              <a:t>This data is being analyzed using large datasets of cell towers and Wi-Fi networks that are assisted by complex algorithms to send back the location of the device. </a:t>
            </a:r>
          </a:p>
          <a:p>
            <a:pPr marL="457200" lvl="0" indent="-457200">
              <a:buFont typeface="Arial" panose="020B0604020202020204" pitchFamily="34" charset="0"/>
              <a:buChar char="•"/>
            </a:pPr>
            <a:r>
              <a:rPr lang="en-US" sz="3200" dirty="0">
                <a:solidFill>
                  <a:schemeClr val="dk1"/>
                </a:solidFill>
              </a:rPr>
              <a:t>The location of the raspberry pi is returned as shown below using the token generated for the device</a:t>
            </a: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endParaRPr lang="en-US" sz="3200" dirty="0">
              <a:solidFill>
                <a:schemeClr val="dk1"/>
              </a:solidFill>
            </a:endParaRPr>
          </a:p>
          <a:p>
            <a:pPr lvl="0"/>
            <a:r>
              <a:rPr lang="en-US" sz="3200" dirty="0">
                <a:solidFill>
                  <a:schemeClr val="dk1"/>
                </a:solidFill>
              </a:rPr>
              <a:t>The </a:t>
            </a:r>
            <a:r>
              <a:rPr lang="en-US" sz="3200" b="1" dirty="0">
                <a:solidFill>
                  <a:schemeClr val="dk1"/>
                </a:solidFill>
              </a:rPr>
              <a:t>API</a:t>
            </a:r>
            <a:r>
              <a:rPr lang="en-US" sz="3200" dirty="0">
                <a:solidFill>
                  <a:schemeClr val="dk1"/>
                </a:solidFill>
              </a:rPr>
              <a:t> returns a location as above providing the latitude and longitude values of the location.</a:t>
            </a:r>
          </a:p>
          <a:p>
            <a:pPr lvl="0"/>
            <a:endParaRPr lang="en-US" sz="2700" dirty="0">
              <a:solidFill>
                <a:schemeClr val="tx1"/>
              </a:solidFill>
            </a:endParaRPr>
          </a:p>
          <a:p>
            <a:pPr lvl="0"/>
            <a:endParaRPr lang="en-US" sz="2700" dirty="0">
              <a:solidFill>
                <a:schemeClr val="tx1"/>
              </a:solidFill>
            </a:endParaRPr>
          </a:p>
        </p:txBody>
      </p:sp>
      <p:pic>
        <p:nvPicPr>
          <p:cNvPr id="11" name="Picture 10">
            <a:extLst>
              <a:ext uri="{FF2B5EF4-FFF2-40B4-BE49-F238E27FC236}">
                <a16:creationId xmlns:a16="http://schemas.microsoft.com/office/drawing/2014/main" id="{91926F99-0628-4EE4-BD5B-18A43738E9A7}"/>
              </a:ext>
            </a:extLst>
          </p:cNvPr>
          <p:cNvPicPr>
            <a:picLocks noChangeAspect="1"/>
          </p:cNvPicPr>
          <p:nvPr/>
        </p:nvPicPr>
        <p:blipFill rotWithShape="1">
          <a:blip r:embed="rId9"/>
          <a:srcRect l="3472" t="11424" r="3892" b="5551"/>
          <a:stretch/>
        </p:blipFill>
        <p:spPr>
          <a:xfrm>
            <a:off x="31961818" y="11960638"/>
            <a:ext cx="9081305" cy="4312760"/>
          </a:xfrm>
          <a:prstGeom prst="rect">
            <a:avLst/>
          </a:prstGeom>
        </p:spPr>
      </p:pic>
      <p:sp>
        <p:nvSpPr>
          <p:cNvPr id="45" name="Rectangle 44">
            <a:extLst>
              <a:ext uri="{FF2B5EF4-FFF2-40B4-BE49-F238E27FC236}">
                <a16:creationId xmlns:a16="http://schemas.microsoft.com/office/drawing/2014/main" id="{F5B0637B-568E-438E-91B0-971F01974FDC}"/>
              </a:ext>
            </a:extLst>
          </p:cNvPr>
          <p:cNvSpPr/>
          <p:nvPr/>
        </p:nvSpPr>
        <p:spPr>
          <a:xfrm>
            <a:off x="14478000" y="6552789"/>
            <a:ext cx="14673030" cy="30925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lvl="0" indent="-457200" algn="just">
              <a:buFont typeface="Arial" panose="020B0604020202020204" pitchFamily="34" charset="0"/>
              <a:buChar char="•"/>
            </a:pPr>
            <a:r>
              <a:rPr lang="en-US" sz="3200" dirty="0">
                <a:solidFill>
                  <a:schemeClr val="dk1"/>
                </a:solidFill>
              </a:rPr>
              <a:t>The web application is built using the </a:t>
            </a:r>
            <a:r>
              <a:rPr lang="en-US" sz="3200" b="1" dirty="0">
                <a:solidFill>
                  <a:schemeClr val="dk1"/>
                </a:solidFill>
              </a:rPr>
              <a:t>python-flask </a:t>
            </a:r>
            <a:r>
              <a:rPr lang="en-US" sz="3200" dirty="0">
                <a:solidFill>
                  <a:schemeClr val="dk1"/>
                </a:solidFill>
              </a:rPr>
              <a:t>microweb </a:t>
            </a:r>
          </a:p>
          <a:p>
            <a:pPr lvl="0" algn="just"/>
            <a:r>
              <a:rPr lang="en-US" sz="3200" dirty="0">
                <a:solidFill>
                  <a:schemeClr val="dk1"/>
                </a:solidFill>
              </a:rPr>
              <a:t>     framework. </a:t>
            </a:r>
            <a:r>
              <a:rPr lang="en-US" sz="3200" b="1" dirty="0">
                <a:solidFill>
                  <a:schemeClr val="dk1"/>
                </a:solidFill>
              </a:rPr>
              <a:t>Flask </a:t>
            </a:r>
            <a:r>
              <a:rPr lang="en-US" sz="3200" dirty="0">
                <a:solidFill>
                  <a:schemeClr val="dk1"/>
                </a:solidFill>
              </a:rPr>
              <a:t>is suitable for this application as it is very </a:t>
            </a:r>
          </a:p>
          <a:p>
            <a:pPr lvl="0" algn="just"/>
            <a:r>
              <a:rPr lang="en-US" sz="3200" dirty="0">
                <a:solidFill>
                  <a:schemeClr val="dk1"/>
                </a:solidFill>
              </a:rPr>
              <a:t>     light and doesn’t require much space.</a:t>
            </a:r>
          </a:p>
          <a:p>
            <a:pPr lvl="0" algn="just"/>
            <a:endParaRPr lang="en-US" sz="3200" dirty="0">
              <a:solidFill>
                <a:schemeClr val="dk1"/>
              </a:solidFill>
            </a:endParaRPr>
          </a:p>
          <a:p>
            <a:pPr marL="457200" lvl="0" indent="-457200" algn="just">
              <a:buFont typeface="Arial" panose="020B0604020202020204" pitchFamily="34" charset="0"/>
              <a:buChar char="•"/>
            </a:pPr>
            <a:r>
              <a:rPr lang="en-US" sz="3200" dirty="0">
                <a:solidFill>
                  <a:schemeClr val="dk1"/>
                </a:solidFill>
              </a:rPr>
              <a:t>The front end of the website is built using </a:t>
            </a:r>
            <a:r>
              <a:rPr lang="en-US" sz="3200" b="1" dirty="0">
                <a:solidFill>
                  <a:schemeClr val="dk1"/>
                </a:solidFill>
              </a:rPr>
              <a:t>HTML</a:t>
            </a:r>
            <a:r>
              <a:rPr lang="en-US" sz="3200" dirty="0">
                <a:solidFill>
                  <a:schemeClr val="dk1"/>
                </a:solidFill>
              </a:rPr>
              <a:t>, </a:t>
            </a:r>
            <a:r>
              <a:rPr lang="en-US" sz="3200" b="1" dirty="0">
                <a:solidFill>
                  <a:schemeClr val="dk1"/>
                </a:solidFill>
              </a:rPr>
              <a:t>JavaScript</a:t>
            </a:r>
            <a:r>
              <a:rPr lang="en-US" sz="3200" dirty="0">
                <a:solidFill>
                  <a:schemeClr val="dk1"/>
                </a:solidFill>
              </a:rPr>
              <a:t>, </a:t>
            </a:r>
          </a:p>
          <a:p>
            <a:pPr lvl="0" algn="just"/>
            <a:r>
              <a:rPr lang="en-US" sz="3200" dirty="0">
                <a:solidFill>
                  <a:schemeClr val="dk1"/>
                </a:solidFill>
              </a:rPr>
              <a:t>     </a:t>
            </a:r>
            <a:r>
              <a:rPr lang="en-US" sz="3200" b="1" dirty="0">
                <a:solidFill>
                  <a:schemeClr val="dk1"/>
                </a:solidFill>
              </a:rPr>
              <a:t>CSS3 </a:t>
            </a:r>
            <a:r>
              <a:rPr lang="en-US" sz="3200" dirty="0">
                <a:solidFill>
                  <a:schemeClr val="dk1"/>
                </a:solidFill>
              </a:rPr>
              <a:t>and </a:t>
            </a:r>
            <a:r>
              <a:rPr lang="en-US" sz="3200" b="1" dirty="0">
                <a:solidFill>
                  <a:schemeClr val="dk1"/>
                </a:solidFill>
              </a:rPr>
              <a:t>bootstrap </a:t>
            </a:r>
            <a:r>
              <a:rPr lang="en-US" sz="3200" dirty="0">
                <a:solidFill>
                  <a:schemeClr val="dk1"/>
                </a:solidFill>
              </a:rPr>
              <a:t>as they provide a pleasing user experience.</a:t>
            </a:r>
          </a:p>
        </p:txBody>
      </p:sp>
      <p:pic>
        <p:nvPicPr>
          <p:cNvPr id="13" name="Picture 12">
            <a:extLst>
              <a:ext uri="{FF2B5EF4-FFF2-40B4-BE49-F238E27FC236}">
                <a16:creationId xmlns:a16="http://schemas.microsoft.com/office/drawing/2014/main" id="{34E6427A-B1B1-4F06-8292-2D4E69597D6A}"/>
              </a:ext>
            </a:extLst>
          </p:cNvPr>
          <p:cNvPicPr>
            <a:picLocks noChangeAspect="1"/>
          </p:cNvPicPr>
          <p:nvPr/>
        </p:nvPicPr>
        <p:blipFill rotWithShape="1">
          <a:blip r:embed="rId10"/>
          <a:srcRect l="3226" t="3350" r="4301" b="4133"/>
          <a:stretch/>
        </p:blipFill>
        <p:spPr>
          <a:xfrm>
            <a:off x="22011354" y="10789512"/>
            <a:ext cx="6553200" cy="3687900"/>
          </a:xfrm>
          <a:prstGeom prst="rect">
            <a:avLst/>
          </a:prstGeom>
        </p:spPr>
      </p:pic>
      <p:pic>
        <p:nvPicPr>
          <p:cNvPr id="14" name="Picture 13">
            <a:extLst>
              <a:ext uri="{FF2B5EF4-FFF2-40B4-BE49-F238E27FC236}">
                <a16:creationId xmlns:a16="http://schemas.microsoft.com/office/drawing/2014/main" id="{13F13CDB-81A7-4ACD-9C65-1E73564AFE36}"/>
              </a:ext>
            </a:extLst>
          </p:cNvPr>
          <p:cNvPicPr>
            <a:picLocks noChangeAspect="1"/>
          </p:cNvPicPr>
          <p:nvPr/>
        </p:nvPicPr>
        <p:blipFill rotWithShape="1">
          <a:blip r:embed="rId11"/>
          <a:srcRect l="2229" t="3330" r="2844" b="4356"/>
          <a:stretch/>
        </p:blipFill>
        <p:spPr>
          <a:xfrm>
            <a:off x="14978327" y="10848135"/>
            <a:ext cx="6670730" cy="3649069"/>
          </a:xfrm>
          <a:prstGeom prst="rect">
            <a:avLst/>
          </a:prstGeom>
        </p:spPr>
      </p:pic>
      <p:pic>
        <p:nvPicPr>
          <p:cNvPr id="15" name="Picture 14">
            <a:extLst>
              <a:ext uri="{FF2B5EF4-FFF2-40B4-BE49-F238E27FC236}">
                <a16:creationId xmlns:a16="http://schemas.microsoft.com/office/drawing/2014/main" id="{302E70F9-ACCB-4B9C-9D13-B423F9086463}"/>
              </a:ext>
            </a:extLst>
          </p:cNvPr>
          <p:cNvPicPr>
            <a:picLocks noChangeAspect="1"/>
          </p:cNvPicPr>
          <p:nvPr/>
        </p:nvPicPr>
        <p:blipFill rotWithShape="1">
          <a:blip r:embed="rId12"/>
          <a:srcRect l="4292" t="1996" r="3434" b="2897"/>
          <a:stretch/>
        </p:blipFill>
        <p:spPr>
          <a:xfrm>
            <a:off x="14994238" y="16698246"/>
            <a:ext cx="6553200" cy="3759457"/>
          </a:xfrm>
          <a:prstGeom prst="rect">
            <a:avLst/>
          </a:prstGeom>
        </p:spPr>
      </p:pic>
      <p:pic>
        <p:nvPicPr>
          <p:cNvPr id="16" name="Picture 15">
            <a:extLst>
              <a:ext uri="{FF2B5EF4-FFF2-40B4-BE49-F238E27FC236}">
                <a16:creationId xmlns:a16="http://schemas.microsoft.com/office/drawing/2014/main" id="{78F2156F-C29B-4CD9-845B-A893A59FF621}"/>
              </a:ext>
            </a:extLst>
          </p:cNvPr>
          <p:cNvPicPr>
            <a:picLocks noChangeAspect="1"/>
          </p:cNvPicPr>
          <p:nvPr/>
        </p:nvPicPr>
        <p:blipFill rotWithShape="1">
          <a:blip r:embed="rId13"/>
          <a:srcRect l="4372" t="2011" r="4761" b="4127"/>
          <a:stretch/>
        </p:blipFill>
        <p:spPr>
          <a:xfrm>
            <a:off x="22042478" y="16705343"/>
            <a:ext cx="6334509" cy="3680577"/>
          </a:xfrm>
          <a:prstGeom prst="rect">
            <a:avLst/>
          </a:prstGeom>
        </p:spPr>
      </p:pic>
      <p:sp>
        <p:nvSpPr>
          <p:cNvPr id="52" name="Rectangle 51">
            <a:extLst>
              <a:ext uri="{FF2B5EF4-FFF2-40B4-BE49-F238E27FC236}">
                <a16:creationId xmlns:a16="http://schemas.microsoft.com/office/drawing/2014/main" id="{3229ADFB-3DF9-4AA3-BD63-EAECB9457F9F}"/>
              </a:ext>
            </a:extLst>
          </p:cNvPr>
          <p:cNvSpPr/>
          <p:nvPr/>
        </p:nvSpPr>
        <p:spPr>
          <a:xfrm>
            <a:off x="29337000" y="18784967"/>
            <a:ext cx="14345418" cy="359476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lvl="0" indent="-457200" algn="just">
              <a:buFont typeface="Arial" panose="020B0604020202020204" pitchFamily="34" charset="0"/>
              <a:buChar char="•"/>
            </a:pPr>
            <a:r>
              <a:rPr lang="en-US" sz="3200" dirty="0">
                <a:solidFill>
                  <a:schemeClr val="dk1"/>
                </a:solidFill>
              </a:rPr>
              <a:t>The system differentiates falls and false alarms and It uploads the sensor data to the </a:t>
            </a:r>
            <a:r>
              <a:rPr lang="en-US" sz="3200" b="1" dirty="0">
                <a:solidFill>
                  <a:schemeClr val="dk1"/>
                </a:solidFill>
              </a:rPr>
              <a:t>SQLite3</a:t>
            </a:r>
            <a:r>
              <a:rPr lang="en-US" sz="3200" dirty="0">
                <a:solidFill>
                  <a:schemeClr val="dk1"/>
                </a:solidFill>
              </a:rPr>
              <a:t> database successfully. The elimination of GPS sensor reduces the cost.</a:t>
            </a:r>
          </a:p>
          <a:p>
            <a:pPr marL="457200" lvl="0" indent="-457200" algn="just">
              <a:buFont typeface="Arial" panose="020B0604020202020204" pitchFamily="34" charset="0"/>
              <a:buChar char="•"/>
            </a:pPr>
            <a:r>
              <a:rPr lang="en-US" sz="3200" dirty="0">
                <a:solidFill>
                  <a:schemeClr val="dk1"/>
                </a:solidFill>
              </a:rPr>
              <a:t>The website is designed in such a way that there are two different views for both physician and patient. </a:t>
            </a:r>
          </a:p>
          <a:p>
            <a:pPr marL="457200" lvl="0" indent="-457200" algn="just">
              <a:buFont typeface="Arial" panose="020B0604020202020204" pitchFamily="34" charset="0"/>
              <a:buChar char="•"/>
            </a:pPr>
            <a:r>
              <a:rPr lang="en-US" sz="3200" dirty="0">
                <a:solidFill>
                  <a:schemeClr val="dk1"/>
                </a:solidFill>
              </a:rPr>
              <a:t>This application has allowed the system to provide greater insight into the patient’s well-being. The location of the fall is also displayed on the website providing a many possibilities for the physician to help the patient.</a:t>
            </a:r>
          </a:p>
        </p:txBody>
      </p:sp>
      <p:sp>
        <p:nvSpPr>
          <p:cNvPr id="67" name="Rectangle 66">
            <a:extLst>
              <a:ext uri="{FF2B5EF4-FFF2-40B4-BE49-F238E27FC236}">
                <a16:creationId xmlns:a16="http://schemas.microsoft.com/office/drawing/2014/main" id="{97D6D1BC-D49C-479A-A226-F7C5A057090D}"/>
              </a:ext>
            </a:extLst>
          </p:cNvPr>
          <p:cNvSpPr/>
          <p:nvPr/>
        </p:nvSpPr>
        <p:spPr>
          <a:xfrm>
            <a:off x="29337000" y="23743235"/>
            <a:ext cx="14360658" cy="250551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dirty="0">
                <a:solidFill>
                  <a:schemeClr val="dk1"/>
                </a:solidFill>
              </a:rPr>
              <a:t>1] W.-J. Yi, B. David Arnold, Andrew </a:t>
            </a:r>
            <a:r>
              <a:rPr lang="en-US" sz="3200" dirty="0" err="1">
                <a:solidFill>
                  <a:schemeClr val="dk1"/>
                </a:solidFill>
              </a:rPr>
              <a:t>Mustea</a:t>
            </a:r>
            <a:r>
              <a:rPr lang="en-US" sz="3200" dirty="0">
                <a:solidFill>
                  <a:schemeClr val="dk1"/>
                </a:solidFill>
              </a:rPr>
              <a:t> and J. </a:t>
            </a:r>
            <a:r>
              <a:rPr lang="en-US" sz="3200" dirty="0" err="1">
                <a:solidFill>
                  <a:schemeClr val="dk1"/>
                </a:solidFill>
              </a:rPr>
              <a:t>Saniie</a:t>
            </a:r>
            <a:r>
              <a:rPr lang="en-US" sz="3200" dirty="0">
                <a:solidFill>
                  <a:schemeClr val="dk1"/>
                </a:solidFill>
              </a:rPr>
              <a:t>, "IoT Remote Health Monitoring System," ECASP Lab, Chicago, 2018. 			        2] </a:t>
            </a:r>
            <a:r>
              <a:rPr lang="en-US" sz="3200" dirty="0" err="1">
                <a:solidFill>
                  <a:schemeClr val="dk1"/>
                </a:solidFill>
              </a:rPr>
              <a:t>Kabalan</a:t>
            </a:r>
            <a:r>
              <a:rPr lang="en-US" sz="3200" dirty="0">
                <a:solidFill>
                  <a:schemeClr val="dk1"/>
                </a:solidFill>
              </a:rPr>
              <a:t> Chaccour, Rony </a:t>
            </a:r>
            <a:r>
              <a:rPr lang="en-US" sz="3200" dirty="0" err="1">
                <a:solidFill>
                  <a:schemeClr val="dk1"/>
                </a:solidFill>
              </a:rPr>
              <a:t>Darazi</a:t>
            </a:r>
            <a:r>
              <a:rPr lang="en-US" sz="3200" dirty="0">
                <a:solidFill>
                  <a:schemeClr val="dk1"/>
                </a:solidFill>
              </a:rPr>
              <a:t> ; Amir Hajjam El </a:t>
            </a:r>
            <a:r>
              <a:rPr lang="en-US" sz="3200" dirty="0" err="1">
                <a:solidFill>
                  <a:schemeClr val="dk1"/>
                </a:solidFill>
              </a:rPr>
              <a:t>Hassani</a:t>
            </a:r>
            <a:r>
              <a:rPr lang="en-US" sz="3200" dirty="0">
                <a:solidFill>
                  <a:schemeClr val="dk1"/>
                </a:solidFill>
              </a:rPr>
              <a:t> ; Emmanuel </a:t>
            </a:r>
            <a:r>
              <a:rPr lang="en-US" sz="3200" dirty="0" err="1">
                <a:solidFill>
                  <a:schemeClr val="dk1"/>
                </a:solidFill>
              </a:rPr>
              <a:t>Andrès</a:t>
            </a:r>
            <a:endParaRPr lang="en-US" sz="3200" dirty="0">
              <a:solidFill>
                <a:schemeClr val="dk1"/>
              </a:solidFill>
            </a:endParaRPr>
          </a:p>
          <a:p>
            <a:r>
              <a:rPr lang="en-US" sz="3200" dirty="0">
                <a:solidFill>
                  <a:schemeClr val="dk1"/>
                </a:solidFill>
              </a:rPr>
              <a:t>  From Fall Detection to Fall Prevention: A Generic Classification of Fall-Related Systems, 2016.</a:t>
            </a:r>
          </a:p>
        </p:txBody>
      </p:sp>
      <p:sp>
        <p:nvSpPr>
          <p:cNvPr id="68" name="Rectangle 67">
            <a:extLst>
              <a:ext uri="{FF2B5EF4-FFF2-40B4-BE49-F238E27FC236}">
                <a16:creationId xmlns:a16="http://schemas.microsoft.com/office/drawing/2014/main" id="{4A246BBA-B08A-4047-9230-5714265969B3}"/>
              </a:ext>
            </a:extLst>
          </p:cNvPr>
          <p:cNvSpPr/>
          <p:nvPr/>
        </p:nvSpPr>
        <p:spPr>
          <a:xfrm>
            <a:off x="29382720" y="27766771"/>
            <a:ext cx="14273796" cy="19679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dirty="0">
                <a:solidFill>
                  <a:schemeClr val="dk1"/>
                </a:solidFill>
              </a:rPr>
              <a:t>This system can be implemented on a </a:t>
            </a:r>
            <a:r>
              <a:rPr lang="en-US" sz="3200" b="1" dirty="0">
                <a:solidFill>
                  <a:schemeClr val="dk1"/>
                </a:solidFill>
              </a:rPr>
              <a:t>cloud-based infrastructure </a:t>
            </a:r>
            <a:r>
              <a:rPr lang="en-US" sz="3200" dirty="0">
                <a:solidFill>
                  <a:schemeClr val="dk1"/>
                </a:solidFill>
              </a:rPr>
              <a:t>and which can </a:t>
            </a:r>
            <a:r>
              <a:rPr lang="en-US" sz="3200" b="1" dirty="0">
                <a:solidFill>
                  <a:schemeClr val="dk1"/>
                </a:solidFill>
              </a:rPr>
              <a:t>improve the performance </a:t>
            </a:r>
            <a:r>
              <a:rPr lang="en-US" sz="3200" dirty="0">
                <a:solidFill>
                  <a:schemeClr val="dk1"/>
                </a:solidFill>
              </a:rPr>
              <a:t>of the website. We can use a </a:t>
            </a:r>
            <a:r>
              <a:rPr lang="en-US" sz="3200" b="1" dirty="0">
                <a:solidFill>
                  <a:schemeClr val="dk1"/>
                </a:solidFill>
              </a:rPr>
              <a:t>TCP client app </a:t>
            </a:r>
            <a:r>
              <a:rPr lang="en-US" sz="3200" dirty="0">
                <a:solidFill>
                  <a:schemeClr val="dk1"/>
                </a:solidFill>
              </a:rPr>
              <a:t>to fetch the location data from the cell phone itself. </a:t>
            </a:r>
          </a:p>
        </p:txBody>
      </p:sp>
      <p:sp>
        <p:nvSpPr>
          <p:cNvPr id="69" name="Rectangle 68">
            <a:extLst>
              <a:ext uri="{FF2B5EF4-FFF2-40B4-BE49-F238E27FC236}">
                <a16:creationId xmlns:a16="http://schemas.microsoft.com/office/drawing/2014/main" id="{EEA1A1B9-274B-4D2C-B454-9921C985C3AB}"/>
              </a:ext>
            </a:extLst>
          </p:cNvPr>
          <p:cNvSpPr/>
          <p:nvPr/>
        </p:nvSpPr>
        <p:spPr>
          <a:xfrm>
            <a:off x="29393382" y="31207020"/>
            <a:ext cx="14269218" cy="11017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dirty="0">
                <a:solidFill>
                  <a:schemeClr val="dk1"/>
                </a:solidFill>
              </a:rPr>
              <a:t>The members of the ECASP lab and advisors for their valuable insights and support</a:t>
            </a:r>
          </a:p>
        </p:txBody>
      </p:sp>
      <p:sp>
        <p:nvSpPr>
          <p:cNvPr id="43" name="Rectangle 42">
            <a:extLst>
              <a:ext uri="{FF2B5EF4-FFF2-40B4-BE49-F238E27FC236}">
                <a16:creationId xmlns:a16="http://schemas.microsoft.com/office/drawing/2014/main" id="{2C22D02B-A54E-455C-B9C2-F2BDC580E15C}"/>
              </a:ext>
            </a:extLst>
          </p:cNvPr>
          <p:cNvSpPr/>
          <p:nvPr/>
        </p:nvSpPr>
        <p:spPr>
          <a:xfrm>
            <a:off x="304799" y="27306000"/>
            <a:ext cx="13982019" cy="14157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Fall Detection</a:t>
            </a:r>
          </a:p>
        </p:txBody>
      </p:sp>
      <p:sp>
        <p:nvSpPr>
          <p:cNvPr id="44" name="Rectangle 43">
            <a:extLst>
              <a:ext uri="{FF2B5EF4-FFF2-40B4-BE49-F238E27FC236}">
                <a16:creationId xmlns:a16="http://schemas.microsoft.com/office/drawing/2014/main" id="{AEC81637-6EF2-40A6-9525-68B9DA688400}"/>
              </a:ext>
            </a:extLst>
          </p:cNvPr>
          <p:cNvSpPr/>
          <p:nvPr/>
        </p:nvSpPr>
        <p:spPr>
          <a:xfrm>
            <a:off x="295352" y="28752889"/>
            <a:ext cx="13998918" cy="35485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lvl="0" indent="-457200" algn="just">
              <a:buFont typeface="Arial" panose="020B0604020202020204" pitchFamily="34" charset="0"/>
              <a:buChar char="•"/>
            </a:pPr>
            <a:r>
              <a:rPr lang="en-US" sz="3200" b="1" dirty="0">
                <a:solidFill>
                  <a:schemeClr val="dk1"/>
                </a:solidFill>
              </a:rPr>
              <a:t>Raspberry Pi </a:t>
            </a:r>
            <a:r>
              <a:rPr lang="en-US" sz="3200" dirty="0">
                <a:solidFill>
                  <a:schemeClr val="dk1"/>
                </a:solidFill>
              </a:rPr>
              <a:t>will run the </a:t>
            </a:r>
            <a:r>
              <a:rPr lang="en-US" sz="3200" b="1" dirty="0">
                <a:solidFill>
                  <a:schemeClr val="dk1"/>
                </a:solidFill>
              </a:rPr>
              <a:t>C++ program </a:t>
            </a:r>
            <a:r>
              <a:rPr lang="en-US" sz="3200" dirty="0">
                <a:solidFill>
                  <a:schemeClr val="dk1"/>
                </a:solidFill>
              </a:rPr>
              <a:t>that uses an </a:t>
            </a:r>
            <a:r>
              <a:rPr lang="en-US" sz="3200" b="1" dirty="0">
                <a:solidFill>
                  <a:schemeClr val="dk1"/>
                </a:solidFill>
              </a:rPr>
              <a:t>algorithm to determines </a:t>
            </a:r>
            <a:r>
              <a:rPr lang="en-US" sz="3200" dirty="0">
                <a:solidFill>
                  <a:schemeClr val="dk1"/>
                </a:solidFill>
              </a:rPr>
              <a:t>the position of the sensors and predicts if a fall has occurred.</a:t>
            </a:r>
          </a:p>
          <a:p>
            <a:pPr marL="457200" lvl="0" indent="-457200" algn="just">
              <a:buFont typeface="Arial" panose="020B0604020202020204" pitchFamily="34" charset="0"/>
              <a:buChar char="•"/>
            </a:pPr>
            <a:r>
              <a:rPr lang="en-US" sz="3200" dirty="0">
                <a:solidFill>
                  <a:schemeClr val="dk1"/>
                </a:solidFill>
              </a:rPr>
              <a:t>The </a:t>
            </a:r>
            <a:r>
              <a:rPr lang="en-US" sz="3200" b="1" dirty="0">
                <a:solidFill>
                  <a:schemeClr val="dk1"/>
                </a:solidFill>
              </a:rPr>
              <a:t>Raspberry Pi </a:t>
            </a:r>
            <a:r>
              <a:rPr lang="en-US" sz="3200" dirty="0">
                <a:solidFill>
                  <a:schemeClr val="dk1"/>
                </a:solidFill>
              </a:rPr>
              <a:t>will differentiate between the </a:t>
            </a:r>
            <a:r>
              <a:rPr lang="en-US" sz="3200" b="1" dirty="0">
                <a:solidFill>
                  <a:schemeClr val="dk1"/>
                </a:solidFill>
              </a:rPr>
              <a:t>thigh </a:t>
            </a:r>
            <a:r>
              <a:rPr lang="en-US" sz="3200" dirty="0">
                <a:solidFill>
                  <a:schemeClr val="dk1"/>
                </a:solidFill>
              </a:rPr>
              <a:t>and </a:t>
            </a:r>
            <a:r>
              <a:rPr lang="en-US" sz="3200" b="1" dirty="0">
                <a:solidFill>
                  <a:schemeClr val="dk1"/>
                </a:solidFill>
              </a:rPr>
              <a:t>chest module </a:t>
            </a:r>
            <a:r>
              <a:rPr lang="en-US" sz="3200" dirty="0">
                <a:solidFill>
                  <a:schemeClr val="dk1"/>
                </a:solidFill>
              </a:rPr>
              <a:t>and will proceed to check the received data and determine whether a change in position has been detected. This system will make the decision based on the flowchart on the right. </a:t>
            </a:r>
          </a:p>
        </p:txBody>
      </p:sp>
      <p:sp>
        <p:nvSpPr>
          <p:cNvPr id="53" name="Google Shape;122;p13">
            <a:extLst>
              <a:ext uri="{FF2B5EF4-FFF2-40B4-BE49-F238E27FC236}">
                <a16:creationId xmlns:a16="http://schemas.microsoft.com/office/drawing/2014/main" id="{B5046B3C-814C-4A9E-96F2-447B6842E950}"/>
              </a:ext>
            </a:extLst>
          </p:cNvPr>
          <p:cNvSpPr txBox="1"/>
          <p:nvPr/>
        </p:nvSpPr>
        <p:spPr>
          <a:xfrm>
            <a:off x="14859000" y="14606237"/>
            <a:ext cx="7027304" cy="1309200"/>
          </a:xfrm>
          <a:prstGeom prst="rect">
            <a:avLst/>
          </a:prstGeom>
          <a:noFill/>
          <a:ln>
            <a:noFill/>
          </a:ln>
        </p:spPr>
        <p:txBody>
          <a:bodyPr spcFirstLastPara="1" wrap="square" lIns="91425" tIns="91425" rIns="91425" bIns="91425" anchor="t" anchorCtr="0">
            <a:noAutofit/>
          </a:bodyPr>
          <a:lstStyle/>
          <a:p>
            <a:pPr lvl="0"/>
            <a:r>
              <a:rPr lang="en-US" sz="3200" dirty="0">
                <a:solidFill>
                  <a:schemeClr val="dk1"/>
                </a:solidFill>
              </a:rPr>
              <a:t>The </a:t>
            </a:r>
            <a:r>
              <a:rPr lang="en-US" sz="3200" b="1" dirty="0">
                <a:solidFill>
                  <a:schemeClr val="dk1"/>
                </a:solidFill>
              </a:rPr>
              <a:t>user signup page </a:t>
            </a:r>
            <a:r>
              <a:rPr lang="en-US" sz="3200" dirty="0">
                <a:solidFill>
                  <a:schemeClr val="dk1"/>
                </a:solidFill>
              </a:rPr>
              <a:t>where the user can sign up as a physician or a patient. The patient will be tagged to a physician always.</a:t>
            </a:r>
            <a:endParaRPr sz="3200" dirty="0"/>
          </a:p>
        </p:txBody>
      </p:sp>
      <p:sp>
        <p:nvSpPr>
          <p:cNvPr id="54" name="Google Shape;122;p13">
            <a:extLst>
              <a:ext uri="{FF2B5EF4-FFF2-40B4-BE49-F238E27FC236}">
                <a16:creationId xmlns:a16="http://schemas.microsoft.com/office/drawing/2014/main" id="{C6D2FF08-BD34-47AD-AD69-B07004D67380}"/>
              </a:ext>
            </a:extLst>
          </p:cNvPr>
          <p:cNvSpPr txBox="1"/>
          <p:nvPr/>
        </p:nvSpPr>
        <p:spPr>
          <a:xfrm>
            <a:off x="21956771" y="14573894"/>
            <a:ext cx="7027304" cy="1309200"/>
          </a:xfrm>
          <a:prstGeom prst="rect">
            <a:avLst/>
          </a:prstGeom>
          <a:noFill/>
          <a:ln>
            <a:noFill/>
          </a:ln>
        </p:spPr>
        <p:txBody>
          <a:bodyPr spcFirstLastPara="1" wrap="square" lIns="91425" tIns="91425" rIns="91425" bIns="91425" anchor="t" anchorCtr="0">
            <a:noAutofit/>
          </a:bodyPr>
          <a:lstStyle/>
          <a:p>
            <a:pPr lvl="0"/>
            <a:r>
              <a:rPr lang="en-US" sz="2800" dirty="0">
                <a:solidFill>
                  <a:schemeClr val="dk1"/>
                </a:solidFill>
              </a:rPr>
              <a:t>This is the </a:t>
            </a:r>
            <a:r>
              <a:rPr lang="en-US" sz="2800" b="1" dirty="0">
                <a:solidFill>
                  <a:schemeClr val="dk1"/>
                </a:solidFill>
              </a:rPr>
              <a:t>home page </a:t>
            </a:r>
            <a:r>
              <a:rPr lang="en-US" sz="2800" dirty="0">
                <a:solidFill>
                  <a:schemeClr val="dk1"/>
                </a:solidFill>
              </a:rPr>
              <a:t>of the website and based on the selected options the user can login</a:t>
            </a:r>
            <a:endParaRPr sz="2800" dirty="0"/>
          </a:p>
        </p:txBody>
      </p:sp>
      <p:sp>
        <p:nvSpPr>
          <p:cNvPr id="57" name="Google Shape;122;p13">
            <a:extLst>
              <a:ext uri="{FF2B5EF4-FFF2-40B4-BE49-F238E27FC236}">
                <a16:creationId xmlns:a16="http://schemas.microsoft.com/office/drawing/2014/main" id="{61A8BD1B-038A-4773-BF28-CB08E8ADDA97}"/>
              </a:ext>
            </a:extLst>
          </p:cNvPr>
          <p:cNvSpPr txBox="1"/>
          <p:nvPr/>
        </p:nvSpPr>
        <p:spPr>
          <a:xfrm>
            <a:off x="14929467" y="20343434"/>
            <a:ext cx="7027304" cy="1905724"/>
          </a:xfrm>
          <a:prstGeom prst="rect">
            <a:avLst/>
          </a:prstGeom>
          <a:noFill/>
          <a:ln>
            <a:noFill/>
          </a:ln>
        </p:spPr>
        <p:txBody>
          <a:bodyPr spcFirstLastPara="1" wrap="square" lIns="91425" tIns="91425" rIns="91425" bIns="91425" anchor="t" anchorCtr="0">
            <a:noAutofit/>
          </a:bodyPr>
          <a:lstStyle/>
          <a:p>
            <a:pPr lvl="0"/>
            <a:r>
              <a:rPr lang="en-US" sz="2800" b="1" dirty="0">
                <a:solidFill>
                  <a:schemeClr val="dk1"/>
                </a:solidFill>
              </a:rPr>
              <a:t>physician home page </a:t>
            </a:r>
            <a:r>
              <a:rPr lang="en-US" sz="2800" dirty="0">
                <a:solidFill>
                  <a:schemeClr val="dk1"/>
                </a:solidFill>
              </a:rPr>
              <a:t>where he can view the location of the patients fall, patient's vital data, and also can remove the user from the system.</a:t>
            </a:r>
            <a:endParaRPr sz="2800" dirty="0"/>
          </a:p>
        </p:txBody>
      </p:sp>
      <p:sp>
        <p:nvSpPr>
          <p:cNvPr id="58" name="Google Shape;122;p13">
            <a:extLst>
              <a:ext uri="{FF2B5EF4-FFF2-40B4-BE49-F238E27FC236}">
                <a16:creationId xmlns:a16="http://schemas.microsoft.com/office/drawing/2014/main" id="{6967CC38-EBC6-43F0-9935-B457A5F068A9}"/>
              </a:ext>
            </a:extLst>
          </p:cNvPr>
          <p:cNvSpPr txBox="1"/>
          <p:nvPr/>
        </p:nvSpPr>
        <p:spPr>
          <a:xfrm>
            <a:off x="22027238" y="20311091"/>
            <a:ext cx="7027304" cy="1309200"/>
          </a:xfrm>
          <a:prstGeom prst="rect">
            <a:avLst/>
          </a:prstGeom>
          <a:noFill/>
          <a:ln>
            <a:noFill/>
          </a:ln>
        </p:spPr>
        <p:txBody>
          <a:bodyPr spcFirstLastPara="1" wrap="square" lIns="91425" tIns="91425" rIns="91425" bIns="91425" anchor="t" anchorCtr="0">
            <a:noAutofit/>
          </a:bodyPr>
          <a:lstStyle/>
          <a:p>
            <a:pPr lvl="0"/>
            <a:r>
              <a:rPr lang="en-US" sz="2800" dirty="0">
                <a:solidFill>
                  <a:schemeClr val="dk1"/>
                </a:solidFill>
              </a:rPr>
              <a:t>The </a:t>
            </a:r>
            <a:r>
              <a:rPr lang="en-US" sz="2800" b="1" dirty="0">
                <a:solidFill>
                  <a:schemeClr val="dk1"/>
                </a:solidFill>
              </a:rPr>
              <a:t>patient's vital data </a:t>
            </a:r>
            <a:r>
              <a:rPr lang="en-US" sz="2800" dirty="0">
                <a:solidFill>
                  <a:schemeClr val="dk1"/>
                </a:solidFill>
              </a:rPr>
              <a:t>is represented in the form of a table as shown above</a:t>
            </a:r>
            <a:endParaRPr sz="2800" dirty="0"/>
          </a:p>
        </p:txBody>
      </p:sp>
      <p:sp>
        <p:nvSpPr>
          <p:cNvPr id="63" name="Google Shape;122;p13">
            <a:extLst>
              <a:ext uri="{FF2B5EF4-FFF2-40B4-BE49-F238E27FC236}">
                <a16:creationId xmlns:a16="http://schemas.microsoft.com/office/drawing/2014/main" id="{CACA86D4-F67E-4315-B2CF-182294F1CEAB}"/>
              </a:ext>
            </a:extLst>
          </p:cNvPr>
          <p:cNvSpPr txBox="1"/>
          <p:nvPr/>
        </p:nvSpPr>
        <p:spPr>
          <a:xfrm>
            <a:off x="14874853" y="10102500"/>
            <a:ext cx="14441792" cy="1309200"/>
          </a:xfrm>
          <a:prstGeom prst="rect">
            <a:avLst/>
          </a:prstGeom>
          <a:noFill/>
          <a:ln>
            <a:noFill/>
          </a:ln>
        </p:spPr>
        <p:txBody>
          <a:bodyPr spcFirstLastPara="1" wrap="square" lIns="91425" tIns="91425" rIns="91425" bIns="91425" anchor="t" anchorCtr="0">
            <a:noAutofit/>
          </a:bodyPr>
          <a:lstStyle/>
          <a:p>
            <a:pPr lvl="0"/>
            <a:r>
              <a:rPr lang="en-US" sz="3200" dirty="0">
                <a:solidFill>
                  <a:schemeClr val="dk1"/>
                </a:solidFill>
              </a:rPr>
              <a:t>The below represents the </a:t>
            </a:r>
            <a:r>
              <a:rPr lang="en-US" sz="3200" b="1" dirty="0">
                <a:solidFill>
                  <a:schemeClr val="dk1"/>
                </a:solidFill>
              </a:rPr>
              <a:t>website </a:t>
            </a:r>
            <a:r>
              <a:rPr lang="en-US" sz="3200" dirty="0">
                <a:solidFill>
                  <a:schemeClr val="dk1"/>
                </a:solidFill>
              </a:rPr>
              <a:t>with the user registration and the user login</a:t>
            </a:r>
            <a:endParaRPr sz="3200" dirty="0">
              <a:solidFill>
                <a:schemeClr val="dk1"/>
              </a:solidFill>
            </a:endParaRPr>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41563" y="893494"/>
            <a:ext cx="2214955" cy="2083224"/>
          </a:xfrm>
          <a:prstGeom prst="rect">
            <a:avLst/>
          </a:prstGeom>
        </p:spPr>
      </p:pic>
      <p:pic>
        <p:nvPicPr>
          <p:cNvPr id="46" name="Picture 45">
            <a:extLst>
              <a:ext uri="{FF2B5EF4-FFF2-40B4-BE49-F238E27FC236}">
                <a16:creationId xmlns:a16="http://schemas.microsoft.com/office/drawing/2014/main" id="{AF0B7993-BE36-4FF1-B1F2-401771197283}"/>
              </a:ext>
            </a:extLst>
          </p:cNvPr>
          <p:cNvPicPr>
            <a:picLocks noChangeAspect="1"/>
          </p:cNvPicPr>
          <p:nvPr/>
        </p:nvPicPr>
        <p:blipFill>
          <a:blip r:embed="rId15"/>
          <a:stretch>
            <a:fillRect/>
          </a:stretch>
        </p:blipFill>
        <p:spPr>
          <a:xfrm>
            <a:off x="14554201" y="24063451"/>
            <a:ext cx="14630398" cy="818489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 name="Google Shape;130;p13">
            <a:extLst>
              <a:ext uri="{FF2B5EF4-FFF2-40B4-BE49-F238E27FC236}">
                <a16:creationId xmlns:a16="http://schemas.microsoft.com/office/drawing/2014/main" id="{199FF31D-1887-4EEA-98D4-AD9B8E360497}"/>
              </a:ext>
            </a:extLst>
          </p:cNvPr>
          <p:cNvSpPr txBox="1"/>
          <p:nvPr/>
        </p:nvSpPr>
        <p:spPr>
          <a:xfrm>
            <a:off x="23901077" y="28419881"/>
            <a:ext cx="5253839" cy="1710300"/>
          </a:xfrm>
          <a:prstGeom prst="rect">
            <a:avLst/>
          </a:prstGeom>
          <a:noFill/>
          <a:ln>
            <a:noFill/>
          </a:ln>
        </p:spPr>
        <p:txBody>
          <a:bodyPr spcFirstLastPara="1" wrap="square" lIns="91425" tIns="91425" rIns="91425" bIns="91425" anchor="t" anchorCtr="0">
            <a:noAutofit/>
          </a:bodyPr>
          <a:lstStyle/>
          <a:p>
            <a:pPr lvl="0"/>
            <a:r>
              <a:rPr lang="en-US" sz="2500" dirty="0"/>
              <a:t>We used </a:t>
            </a:r>
            <a:r>
              <a:rPr lang="en-US" sz="2500" b="1" dirty="0"/>
              <a:t>SQLite3</a:t>
            </a:r>
            <a:r>
              <a:rPr lang="en-US" sz="2500" dirty="0"/>
              <a:t> as the database and used it as a </a:t>
            </a:r>
            <a:r>
              <a:rPr lang="en-US" sz="2500" b="1" dirty="0"/>
              <a:t>relational database </a:t>
            </a:r>
            <a:r>
              <a:rPr lang="en-US" sz="2500" dirty="0"/>
              <a:t>so each table in the database is related to the other. The </a:t>
            </a:r>
            <a:r>
              <a:rPr lang="en-US" sz="2500" b="1" dirty="0"/>
              <a:t>tables </a:t>
            </a:r>
            <a:r>
              <a:rPr lang="en-US" sz="2500" dirty="0"/>
              <a:t>are </a:t>
            </a:r>
            <a:r>
              <a:rPr lang="en-US" sz="2500" b="1" dirty="0"/>
              <a:t>linked </a:t>
            </a:r>
            <a:r>
              <a:rPr lang="en-US" sz="2500" dirty="0"/>
              <a:t>together using the </a:t>
            </a:r>
            <a:r>
              <a:rPr lang="en-US" sz="2500" b="1" dirty="0"/>
              <a:t>user id</a:t>
            </a:r>
            <a:r>
              <a:rPr lang="en-US" sz="2500" dirty="0"/>
              <a:t> of each user (the patient or the physician)</a:t>
            </a:r>
            <a:endParaRPr sz="2500" dirty="0"/>
          </a:p>
        </p:txBody>
      </p:sp>
      <p:pic>
        <p:nvPicPr>
          <p:cNvPr id="1026" name="Picture 2" descr="Image result for python flask">
            <a:extLst>
              <a:ext uri="{FF2B5EF4-FFF2-40B4-BE49-F238E27FC236}">
                <a16:creationId xmlns:a16="http://schemas.microsoft.com/office/drawing/2014/main" id="{EEBA99B3-2322-47C8-AFBF-FA829B857CC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3815" r="16450" b="13725"/>
          <a:stretch/>
        </p:blipFill>
        <p:spPr bwMode="auto">
          <a:xfrm>
            <a:off x="26050313" y="6599984"/>
            <a:ext cx="2021495" cy="15630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mage result for html css javascript">
            <a:extLst>
              <a:ext uri="{FF2B5EF4-FFF2-40B4-BE49-F238E27FC236}">
                <a16:creationId xmlns:a16="http://schemas.microsoft.com/office/drawing/2014/main" id="{8BB78CD4-70BE-42CA-B8D5-C0E38856169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12551" y="8175689"/>
            <a:ext cx="2498868" cy="13860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1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4629</TotalTime>
  <Words>916</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Illinois Institute of Technology - Armour School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Harper</dc:creator>
  <cp:lastModifiedBy>Sachin R</cp:lastModifiedBy>
  <cp:revision>122</cp:revision>
  <dcterms:created xsi:type="dcterms:W3CDTF">2014-11-18T17:27:29Z</dcterms:created>
  <dcterms:modified xsi:type="dcterms:W3CDTF">2019-07-13T23:35:21Z</dcterms:modified>
</cp:coreProperties>
</file>